
<file path=[Content_Types].xml><?xml version="1.0" encoding="utf-8"?>
<Types xmlns="http://schemas.openxmlformats.org/package/2006/content-types">
  <Default Extension="bin" ContentType="image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5" d="100"/>
          <a:sy n="135" d="100"/>
        </p:scale>
        <p:origin x="380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46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bin"/><Relationship Id="rId3" Type="http://schemas.openxmlformats.org/officeDocument/2006/relationships/image" Target="../media/image44.bin"/><Relationship Id="rId7" Type="http://schemas.openxmlformats.org/officeDocument/2006/relationships/image" Target="../media/image4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bin"/><Relationship Id="rId5" Type="http://schemas.openxmlformats.org/officeDocument/2006/relationships/image" Target="../media/image46.bin"/><Relationship Id="rId10" Type="http://schemas.openxmlformats.org/officeDocument/2006/relationships/image" Target="../media/image51.bin"/><Relationship Id="rId4" Type="http://schemas.openxmlformats.org/officeDocument/2006/relationships/image" Target="../media/image45.bin"/><Relationship Id="rId9" Type="http://schemas.openxmlformats.org/officeDocument/2006/relationships/image" Target="../media/image5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bin"/><Relationship Id="rId4" Type="http://schemas.openxmlformats.org/officeDocument/2006/relationships/image" Target="../media/image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bin"/><Relationship Id="rId3" Type="http://schemas.openxmlformats.org/officeDocument/2006/relationships/image" Target="../media/image8.bin"/><Relationship Id="rId7" Type="http://schemas.openxmlformats.org/officeDocument/2006/relationships/image" Target="../media/image1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bin"/><Relationship Id="rId5" Type="http://schemas.openxmlformats.org/officeDocument/2006/relationships/image" Target="../media/image10.bin"/><Relationship Id="rId4" Type="http://schemas.openxmlformats.org/officeDocument/2006/relationships/image" Target="../media/image9.bin"/><Relationship Id="rId9" Type="http://schemas.openxmlformats.org/officeDocument/2006/relationships/image" Target="../media/image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bin"/><Relationship Id="rId3" Type="http://schemas.openxmlformats.org/officeDocument/2006/relationships/image" Target="../media/image6.bin"/><Relationship Id="rId7" Type="http://schemas.openxmlformats.org/officeDocument/2006/relationships/image" Target="../media/image1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bin"/><Relationship Id="rId5" Type="http://schemas.openxmlformats.org/officeDocument/2006/relationships/image" Target="../media/image16.bin"/><Relationship Id="rId4" Type="http://schemas.openxmlformats.org/officeDocument/2006/relationships/image" Target="../media/image15.bin"/><Relationship Id="rId9" Type="http://schemas.openxmlformats.org/officeDocument/2006/relationships/image" Target="../media/image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bin"/><Relationship Id="rId5" Type="http://schemas.openxmlformats.org/officeDocument/2006/relationships/image" Target="../media/image23.bin"/><Relationship Id="rId4" Type="http://schemas.openxmlformats.org/officeDocument/2006/relationships/image" Target="../media/image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bin"/><Relationship Id="rId3" Type="http://schemas.openxmlformats.org/officeDocument/2006/relationships/image" Target="../media/image25.bin"/><Relationship Id="rId7" Type="http://schemas.openxmlformats.org/officeDocument/2006/relationships/image" Target="../media/image29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bin"/><Relationship Id="rId5" Type="http://schemas.openxmlformats.org/officeDocument/2006/relationships/image" Target="../media/image27.bin"/><Relationship Id="rId4" Type="http://schemas.openxmlformats.org/officeDocument/2006/relationships/image" Target="../media/image2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bin"/><Relationship Id="rId3" Type="http://schemas.openxmlformats.org/officeDocument/2006/relationships/image" Target="../media/image31.bin"/><Relationship Id="rId7" Type="http://schemas.openxmlformats.org/officeDocument/2006/relationships/image" Target="../media/image35.bin"/><Relationship Id="rId12" Type="http://schemas.openxmlformats.org/officeDocument/2006/relationships/image" Target="../media/image40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bin"/><Relationship Id="rId11" Type="http://schemas.openxmlformats.org/officeDocument/2006/relationships/image" Target="../media/image39.bin"/><Relationship Id="rId5" Type="http://schemas.openxmlformats.org/officeDocument/2006/relationships/image" Target="../media/image33.bin"/><Relationship Id="rId10" Type="http://schemas.openxmlformats.org/officeDocument/2006/relationships/image" Target="../media/image38.bin"/><Relationship Id="rId4" Type="http://schemas.openxmlformats.org/officeDocument/2006/relationships/image" Target="../media/image32.bin"/><Relationship Id="rId9" Type="http://schemas.openxmlformats.org/officeDocument/2006/relationships/image" Target="../media/image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bin"/><Relationship Id="rId5" Type="http://schemas.openxmlformats.org/officeDocument/2006/relationships/image" Target="../media/image10.bin"/><Relationship Id="rId4" Type="http://schemas.openxmlformats.org/officeDocument/2006/relationships/image" Target="../media/image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353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3" y="163286"/>
            <a:ext cx="8801100" cy="69977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07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Benefits of Integrated Workflow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Business Advantages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285750" y="1178719"/>
            <a:ext cx="257175" cy="257175"/>
          </a:xfrm>
          <a:prstGeom prst="ellipse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1250156"/>
            <a:ext cx="114300" cy="1143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50081" y="1178719"/>
            <a:ext cx="377904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Accuracy</a:t>
            </a:r>
            <a:endParaRPr lang="en-US" sz="837" dirty="0"/>
          </a:p>
        </p:txBody>
      </p:sp>
      <p:sp>
        <p:nvSpPr>
          <p:cNvPr id="8" name="Text 4"/>
          <p:cNvSpPr/>
          <p:nvPr/>
        </p:nvSpPr>
        <p:spPr>
          <a:xfrm>
            <a:off x="650081" y="1385888"/>
            <a:ext cx="377904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Reduced manual data entry eliminates transcription errors and ensures consistent financial records.</a:t>
            </a:r>
            <a:endParaRPr lang="en-US" sz="837" dirty="0"/>
          </a:p>
        </p:txBody>
      </p:sp>
      <p:sp>
        <p:nvSpPr>
          <p:cNvPr id="9" name="Shape 5"/>
          <p:cNvSpPr/>
          <p:nvPr/>
        </p:nvSpPr>
        <p:spPr>
          <a:xfrm>
            <a:off x="285750" y="1835944"/>
            <a:ext cx="257175" cy="257175"/>
          </a:xfrm>
          <a:prstGeom prst="ellipse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1907381"/>
            <a:ext cx="114300" cy="1143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50081" y="1835944"/>
            <a:ext cx="377904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Time Efficiency</a:t>
            </a:r>
            <a:endParaRPr lang="en-US" sz="837" dirty="0"/>
          </a:p>
        </p:txBody>
      </p:sp>
      <p:sp>
        <p:nvSpPr>
          <p:cNvPr id="12" name="Text 7"/>
          <p:cNvSpPr/>
          <p:nvPr/>
        </p:nvSpPr>
        <p:spPr>
          <a:xfrm>
            <a:off x="650081" y="2043113"/>
            <a:ext cx="377904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Automated data flow saves significant time on bookkeeping tasks, allowing focus on strategic activities.</a:t>
            </a:r>
            <a:endParaRPr lang="en-US" sz="837" dirty="0"/>
          </a:p>
        </p:txBody>
      </p:sp>
      <p:sp>
        <p:nvSpPr>
          <p:cNvPr id="13" name="Shape 8"/>
          <p:cNvSpPr/>
          <p:nvPr/>
        </p:nvSpPr>
        <p:spPr>
          <a:xfrm>
            <a:off x="285750" y="2493169"/>
            <a:ext cx="257175" cy="257175"/>
          </a:xfrm>
          <a:prstGeom prst="ellipse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8" y="2564606"/>
            <a:ext cx="114300" cy="1143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50081" y="2493169"/>
            <a:ext cx="377904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Real-time Visibility</a:t>
            </a:r>
            <a:endParaRPr lang="en-US" sz="837" dirty="0"/>
          </a:p>
        </p:txBody>
      </p:sp>
      <p:sp>
        <p:nvSpPr>
          <p:cNvPr id="16" name="Text 10"/>
          <p:cNvSpPr/>
          <p:nvPr/>
        </p:nvSpPr>
        <p:spPr>
          <a:xfrm>
            <a:off x="650081" y="2700338"/>
            <a:ext cx="377904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Instant access to current financial position and performance metrics for better decision making.</a:t>
            </a:r>
            <a:endParaRPr lang="en-US" sz="837" dirty="0"/>
          </a:p>
        </p:txBody>
      </p:sp>
      <p:sp>
        <p:nvSpPr>
          <p:cNvPr id="17" name="Shape 11"/>
          <p:cNvSpPr/>
          <p:nvPr/>
        </p:nvSpPr>
        <p:spPr>
          <a:xfrm>
            <a:off x="285750" y="3150394"/>
            <a:ext cx="257175" cy="257175"/>
          </a:xfrm>
          <a:prstGeom prst="ellipse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" y="3221831"/>
            <a:ext cx="142875" cy="11430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650081" y="3150394"/>
            <a:ext cx="377904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Compliance</a:t>
            </a:r>
            <a:endParaRPr lang="en-US" sz="837" dirty="0"/>
          </a:p>
        </p:txBody>
      </p:sp>
      <p:sp>
        <p:nvSpPr>
          <p:cNvPr id="20" name="Text 13"/>
          <p:cNvSpPr/>
          <p:nvPr/>
        </p:nvSpPr>
        <p:spPr>
          <a:xfrm>
            <a:off x="650081" y="3357563"/>
            <a:ext cx="377904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Automated tracking ensures better tax and regulatory compliance with proper documentation.</a:t>
            </a:r>
            <a:endParaRPr lang="en-US" sz="837" dirty="0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5" y="850106"/>
            <a:ext cx="4143375" cy="2143125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4714875" y="3136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Additional Advantages</a:t>
            </a:r>
            <a:endParaRPr lang="en-US" sz="1350" dirty="0"/>
          </a:p>
        </p:txBody>
      </p:sp>
      <p:sp>
        <p:nvSpPr>
          <p:cNvPr id="23" name="Shape 15"/>
          <p:cNvSpPr/>
          <p:nvPr/>
        </p:nvSpPr>
        <p:spPr>
          <a:xfrm>
            <a:off x="4714875" y="3464719"/>
            <a:ext cx="257175" cy="257175"/>
          </a:xfrm>
          <a:prstGeom prst="ellipse">
            <a:avLst/>
          </a:prstGeom>
          <a:solidFill>
            <a:srgbClr val="37D4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3456" y="3536156"/>
            <a:ext cx="100013" cy="114300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5079206" y="3464719"/>
            <a:ext cx="377904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Scalability</a:t>
            </a:r>
            <a:endParaRPr lang="en-US" sz="837" dirty="0"/>
          </a:p>
        </p:txBody>
      </p:sp>
      <p:sp>
        <p:nvSpPr>
          <p:cNvPr id="26" name="Text 17"/>
          <p:cNvSpPr/>
          <p:nvPr/>
        </p:nvSpPr>
        <p:spPr>
          <a:xfrm>
            <a:off x="5079206" y="3671888"/>
            <a:ext cx="377904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grows with business without major infrastructure changes or disruptions.</a:t>
            </a:r>
            <a:endParaRPr lang="en-US" sz="837" dirty="0"/>
          </a:p>
        </p:txBody>
      </p:sp>
      <p:sp>
        <p:nvSpPr>
          <p:cNvPr id="27" name="Shape 18"/>
          <p:cNvSpPr/>
          <p:nvPr/>
        </p:nvSpPr>
        <p:spPr>
          <a:xfrm>
            <a:off x="4714875" y="4121944"/>
            <a:ext cx="257175" cy="257175"/>
          </a:xfrm>
          <a:prstGeom prst="ellipse">
            <a:avLst/>
          </a:prstGeom>
          <a:solidFill>
            <a:srgbClr val="FF9A2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9169" y="4193381"/>
            <a:ext cx="128588" cy="114300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5079206" y="4121944"/>
            <a:ext cx="377904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Cost Control</a:t>
            </a:r>
            <a:endParaRPr lang="en-US" sz="837" dirty="0"/>
          </a:p>
        </p:txBody>
      </p:sp>
      <p:sp>
        <p:nvSpPr>
          <p:cNvPr id="30" name="Text 20"/>
          <p:cNvSpPr/>
          <p:nvPr/>
        </p:nvSpPr>
        <p:spPr>
          <a:xfrm>
            <a:off x="5079206" y="4329113"/>
            <a:ext cx="377904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Better expense tracking and budget management capabilities reduce unnecessary spending.</a:t>
            </a:r>
            <a:endParaRPr lang="en-US" sz="837" dirty="0"/>
          </a:p>
        </p:txBody>
      </p:sp>
      <p:sp>
        <p:nvSpPr>
          <p:cNvPr id="31" name="Shape 21"/>
          <p:cNvSpPr/>
          <p:nvPr/>
        </p:nvSpPr>
        <p:spPr>
          <a:xfrm>
            <a:off x="4714875" y="4886325"/>
            <a:ext cx="4143375" cy="72866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2"/>
          <p:cNvSpPr/>
          <p:nvPr/>
        </p:nvSpPr>
        <p:spPr>
          <a:xfrm>
            <a:off x="4714875" y="4886325"/>
            <a:ext cx="28575" cy="728663"/>
          </a:xfrm>
          <a:prstGeom prst="rect">
            <a:avLst/>
          </a:prstGeom>
          <a:solidFill>
            <a:srgbClr val="23C34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3"/>
          <p:cNvSpPr/>
          <p:nvPr/>
        </p:nvSpPr>
        <p:spPr>
          <a:xfrm>
            <a:off x="4714875" y="4886325"/>
            <a:ext cx="4143375" cy="728663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This integrated workflow approach creates a cohesive financial ecosystem that supports business growth while maintaining accuracy, compliance, and efficiency. </a:t>
            </a:r>
            <a:endParaRPr lang="en-US" sz="8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63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Workflow Overview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QuickBooks Online Centered Workflow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178719"/>
            <a:ext cx="41433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This workflow diagram illustrates how QuickBooks Online serves as the central hub for all financial operations in a small business startup, integrating various modules to create a seamless financial management ecosystem. </a:t>
            </a:r>
            <a:endParaRPr lang="en-US" sz="1046" dirty="0"/>
          </a:p>
        </p:txBody>
      </p:sp>
      <p:sp>
        <p:nvSpPr>
          <p:cNvPr id="6" name="Shape 3"/>
          <p:cNvSpPr/>
          <p:nvPr/>
        </p:nvSpPr>
        <p:spPr>
          <a:xfrm>
            <a:off x="285750" y="2085975"/>
            <a:ext cx="4143375" cy="112871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285750" y="2085975"/>
            <a:ext cx="28575" cy="1128713"/>
          </a:xfrm>
          <a:prstGeom prst="rect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2275284"/>
            <a:ext cx="142875" cy="714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07219" y="2193131"/>
            <a:ext cx="247779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Central hub manages all financial transactions</a:t>
            </a:r>
            <a:endParaRPr lang="en-US" sz="837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2503884"/>
            <a:ext cx="142875" cy="714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07219" y="2421731"/>
            <a:ext cx="254752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10 connected modules for specialized functions</a:t>
            </a:r>
            <a:endParaRPr lang="en-US" sz="83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2732484"/>
            <a:ext cx="142875" cy="714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07219" y="2650331"/>
            <a:ext cx="231962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Solid lines represent direct data integration</a:t>
            </a:r>
            <a:endParaRPr lang="en-US" sz="837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2961084"/>
            <a:ext cx="142875" cy="7144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607219" y="2878931"/>
            <a:ext cx="280813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Dotted line shows professional oversight connection</a:t>
            </a:r>
            <a:endParaRPr lang="en-US" sz="837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850106"/>
            <a:ext cx="3929063" cy="2857500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4714875" y="3814763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Connection Types</a:t>
            </a:r>
            <a:endParaRPr lang="en-US" sz="1350" dirty="0"/>
          </a:p>
        </p:txBody>
      </p:sp>
      <p:sp>
        <p:nvSpPr>
          <p:cNvPr id="18" name="Text 10"/>
          <p:cNvSpPr/>
          <p:nvPr/>
        </p:nvSpPr>
        <p:spPr>
          <a:xfrm>
            <a:off x="4714875" y="4143375"/>
            <a:ext cx="41433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Each connection line represents specific data flows between the QuickBooks Online General Ledger and connected modules, enabling automated synchronization and reducing manual entry. </a:t>
            </a:r>
            <a:endParaRPr lang="en-US" sz="104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BBCE6-1A9C-6CE2-5B3B-6C144136AE71}"/>
              </a:ext>
            </a:extLst>
          </p:cNvPr>
          <p:cNvSpPr txBox="1"/>
          <p:nvPr/>
        </p:nvSpPr>
        <p:spPr>
          <a:xfrm>
            <a:off x="177578" y="3448443"/>
            <a:ext cx="3854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Process Payroll with QBO Payroll or Gusto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Credit card transactions with Expensify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can process detail transaction or provide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Present financials to C-Suite or Board of Directors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Central Hub: QuickBooks Online General Ledger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Core Functions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178719"/>
            <a:ext cx="4143375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QuickBooks Online General Ledger serves as the central repository for all financial data, providing a single source of truth for the business's financial position. </a:t>
            </a:r>
            <a:endParaRPr lang="en-US" sz="1046" dirty="0"/>
          </a:p>
        </p:txBody>
      </p:sp>
      <p:sp>
        <p:nvSpPr>
          <p:cNvPr id="6" name="Shape 3"/>
          <p:cNvSpPr/>
          <p:nvPr/>
        </p:nvSpPr>
        <p:spPr>
          <a:xfrm>
            <a:off x="285750" y="1885950"/>
            <a:ext cx="4143375" cy="127873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85750" y="1885950"/>
            <a:ext cx="28575" cy="1278731"/>
          </a:xfrm>
          <a:prstGeom prst="rect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92906" y="1993106"/>
            <a:ext cx="392906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Capabilities</a:t>
            </a:r>
            <a:endParaRPr lang="en-US" sz="837" dirty="0"/>
          </a:p>
        </p:txBody>
      </p:sp>
      <p:sp>
        <p:nvSpPr>
          <p:cNvPr id="9" name="Text 6"/>
          <p:cNvSpPr/>
          <p:nvPr/>
        </p:nvSpPr>
        <p:spPr>
          <a:xfrm>
            <a:off x="535781" y="2200275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Comprehensive transaction recording and categorization</a:t>
            </a:r>
            <a:endParaRPr lang="en-US" sz="837" dirty="0"/>
          </a:p>
        </p:txBody>
      </p:sp>
      <p:sp>
        <p:nvSpPr>
          <p:cNvPr id="10" name="Text 7"/>
          <p:cNvSpPr/>
          <p:nvPr/>
        </p:nvSpPr>
        <p:spPr>
          <a:xfrm>
            <a:off x="535781" y="2371725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Chart of accounts management and customization</a:t>
            </a:r>
            <a:endParaRPr lang="en-US" sz="837" dirty="0"/>
          </a:p>
        </p:txBody>
      </p:sp>
      <p:sp>
        <p:nvSpPr>
          <p:cNvPr id="11" name="Text 8"/>
          <p:cNvSpPr/>
          <p:nvPr/>
        </p:nvSpPr>
        <p:spPr>
          <a:xfrm>
            <a:off x="535781" y="2543175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Multi-currency support for global operations</a:t>
            </a:r>
            <a:endParaRPr lang="en-US" sz="837" dirty="0"/>
          </a:p>
        </p:txBody>
      </p:sp>
      <p:sp>
        <p:nvSpPr>
          <p:cNvPr id="12" name="Text 9"/>
          <p:cNvSpPr/>
          <p:nvPr/>
        </p:nvSpPr>
        <p:spPr>
          <a:xfrm>
            <a:off x="535781" y="2714625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Audit trail tracking for compliance and security</a:t>
            </a:r>
            <a:endParaRPr lang="en-US" sz="837" dirty="0"/>
          </a:p>
        </p:txBody>
      </p:sp>
      <p:sp>
        <p:nvSpPr>
          <p:cNvPr id="13" name="Text 10"/>
          <p:cNvSpPr/>
          <p:nvPr/>
        </p:nvSpPr>
        <p:spPr>
          <a:xfrm>
            <a:off x="535781" y="2886075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Real-time financial position monitoring</a:t>
            </a:r>
            <a:endParaRPr lang="en-US" sz="837" dirty="0"/>
          </a:p>
        </p:txBody>
      </p:sp>
      <p:sp>
        <p:nvSpPr>
          <p:cNvPr id="14" name="Shape 11"/>
          <p:cNvSpPr/>
          <p:nvPr/>
        </p:nvSpPr>
        <p:spPr>
          <a:xfrm>
            <a:off x="285750" y="3271838"/>
            <a:ext cx="4143375" cy="110728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285750" y="3271838"/>
            <a:ext cx="28575" cy="1107281"/>
          </a:xfrm>
          <a:prstGeom prst="rect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392906" y="3378994"/>
            <a:ext cx="392906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Flow Management</a:t>
            </a:r>
            <a:endParaRPr lang="en-US" sz="837" dirty="0"/>
          </a:p>
        </p:txBody>
      </p:sp>
      <p:sp>
        <p:nvSpPr>
          <p:cNvPr id="17" name="Text 14"/>
          <p:cNvSpPr/>
          <p:nvPr/>
        </p:nvSpPr>
        <p:spPr>
          <a:xfrm>
            <a:off x="535781" y="3586163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Bidirectional data synchronization with all modules</a:t>
            </a:r>
            <a:endParaRPr lang="en-US" sz="837" dirty="0"/>
          </a:p>
        </p:txBody>
      </p:sp>
      <p:sp>
        <p:nvSpPr>
          <p:cNvPr id="18" name="Text 15"/>
          <p:cNvSpPr/>
          <p:nvPr/>
        </p:nvSpPr>
        <p:spPr>
          <a:xfrm>
            <a:off x="535781" y="3757613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Automated journal entry creation from connected systems</a:t>
            </a:r>
            <a:endParaRPr lang="en-US" sz="837" dirty="0"/>
          </a:p>
        </p:txBody>
      </p:sp>
      <p:sp>
        <p:nvSpPr>
          <p:cNvPr id="19" name="Text 16"/>
          <p:cNvSpPr/>
          <p:nvPr/>
        </p:nvSpPr>
        <p:spPr>
          <a:xfrm>
            <a:off x="535781" y="3929063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validation and error checking protocols</a:t>
            </a:r>
            <a:endParaRPr lang="en-US" sz="837" dirty="0"/>
          </a:p>
        </p:txBody>
      </p:sp>
      <p:sp>
        <p:nvSpPr>
          <p:cNvPr id="20" name="Text 17"/>
          <p:cNvSpPr/>
          <p:nvPr/>
        </p:nvSpPr>
        <p:spPr>
          <a:xfrm>
            <a:off x="535781" y="4100513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Reconciliation tools for accuracy verification</a:t>
            </a:r>
            <a:endParaRPr lang="en-US" sz="837" dirty="0"/>
          </a:p>
        </p:txBody>
      </p:sp>
      <p:sp>
        <p:nvSpPr>
          <p:cNvPr id="21" name="Text 18"/>
          <p:cNvSpPr/>
          <p:nvPr/>
        </p:nvSpPr>
        <p:spPr>
          <a:xfrm>
            <a:off x="4714875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Information Flow Diagram</a:t>
            </a:r>
            <a:endParaRPr lang="en-US" sz="1350" dirty="0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1178719"/>
            <a:ext cx="4143375" cy="2500313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4714875" y="3786188"/>
            <a:ext cx="41433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central hub processes over 80% of financial data automatically through its connected modules, significantly reducing manual data entry and potential errors while providing real-time visibility into business performance. </a:t>
            </a:r>
            <a:endParaRPr lang="en-US" sz="10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Payroll Connections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QBO Payroll → General Ledger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178719"/>
            <a:ext cx="41433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Native QuickBooks Online payroll integration provides seamless data flow directly into the general ledger. </a:t>
            </a:r>
            <a:endParaRPr lang="en-US" sz="1046" dirty="0"/>
          </a:p>
        </p:txBody>
      </p:sp>
      <p:sp>
        <p:nvSpPr>
          <p:cNvPr id="6" name="Shape 3"/>
          <p:cNvSpPr/>
          <p:nvPr/>
        </p:nvSpPr>
        <p:spPr>
          <a:xfrm>
            <a:off x="285750" y="1685925"/>
            <a:ext cx="4143375" cy="1671638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285750" y="1685925"/>
            <a:ext cx="28575" cy="1671638"/>
          </a:xfrm>
          <a:prstGeom prst="rect">
            <a:avLst/>
          </a:prstGeom>
          <a:solidFill>
            <a:srgbClr val="57A9F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1828800"/>
            <a:ext cx="142875" cy="1428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07219" y="1793081"/>
            <a:ext cx="123960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Information Flow </a:t>
            </a:r>
            <a:endParaRPr lang="en-US" sz="1046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100263"/>
            <a:ext cx="100013" cy="1143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64356" y="2064544"/>
            <a:ext cx="275670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Employee wages, payroll taxes, benefits deductions</a:t>
            </a:r>
            <a:endParaRPr lang="en-US" sz="83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328863"/>
            <a:ext cx="100013" cy="1143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64356" y="2293144"/>
            <a:ext cx="218749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Employer contributions and tax liabilities</a:t>
            </a:r>
            <a:endParaRPr lang="en-US" sz="837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" y="2557463"/>
            <a:ext cx="178594" cy="14287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642938" y="2521744"/>
            <a:ext cx="53092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Actions </a:t>
            </a:r>
            <a:endParaRPr lang="en-US" sz="1046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828925"/>
            <a:ext cx="100013" cy="114300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564356" y="2793206"/>
            <a:ext cx="247575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Automatic journal entries for payroll expenses</a:t>
            </a:r>
            <a:endParaRPr lang="en-US" sz="837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3057525"/>
            <a:ext cx="100013" cy="114300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564356" y="3021806"/>
            <a:ext cx="2412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Tax liability tracking and payment scheduling</a:t>
            </a:r>
            <a:endParaRPr lang="en-US" sz="837" dirty="0"/>
          </a:p>
        </p:txBody>
      </p:sp>
      <p:sp>
        <p:nvSpPr>
          <p:cNvPr id="20" name="Text 11"/>
          <p:cNvSpPr/>
          <p:nvPr/>
        </p:nvSpPr>
        <p:spPr>
          <a:xfrm>
            <a:off x="4714875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Gusto Payroll → General Ledger</a:t>
            </a:r>
            <a:endParaRPr lang="en-US" sz="1350" dirty="0"/>
          </a:p>
        </p:txBody>
      </p:sp>
      <p:sp>
        <p:nvSpPr>
          <p:cNvPr id="21" name="Text 12"/>
          <p:cNvSpPr/>
          <p:nvPr/>
        </p:nvSpPr>
        <p:spPr>
          <a:xfrm>
            <a:off x="4714875" y="1178719"/>
            <a:ext cx="41433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Third-party payroll service that integrates with QuickBooks Online through API connections. </a:t>
            </a:r>
            <a:endParaRPr lang="en-US" sz="1046" dirty="0"/>
          </a:p>
        </p:txBody>
      </p:sp>
      <p:sp>
        <p:nvSpPr>
          <p:cNvPr id="22" name="Shape 13"/>
          <p:cNvSpPr/>
          <p:nvPr/>
        </p:nvSpPr>
        <p:spPr>
          <a:xfrm>
            <a:off x="4714875" y="1685925"/>
            <a:ext cx="4143375" cy="1671638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4"/>
          <p:cNvSpPr/>
          <p:nvPr/>
        </p:nvSpPr>
        <p:spPr>
          <a:xfrm>
            <a:off x="4714875" y="1685925"/>
            <a:ext cx="28575" cy="1671638"/>
          </a:xfrm>
          <a:prstGeom prst="rect">
            <a:avLst/>
          </a:prstGeom>
          <a:solidFill>
            <a:srgbClr val="37D4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031" y="1828800"/>
            <a:ext cx="142875" cy="142875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5036344" y="1793081"/>
            <a:ext cx="123960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Information Flow </a:t>
            </a:r>
            <a:endParaRPr lang="en-US" sz="1046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31" y="2100263"/>
            <a:ext cx="100013" cy="114300"/>
          </a:xfrm>
          <a:prstGeom prst="rect">
            <a:avLst/>
          </a:prstGeom>
        </p:spPr>
      </p:pic>
      <p:sp>
        <p:nvSpPr>
          <p:cNvPr id="27" name="Text 16"/>
          <p:cNvSpPr/>
          <p:nvPr/>
        </p:nvSpPr>
        <p:spPr>
          <a:xfrm>
            <a:off x="4993481" y="2064544"/>
            <a:ext cx="226554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Payroll summary data and tax calculations</a:t>
            </a:r>
            <a:endParaRPr lang="en-US" sz="837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31" y="2328863"/>
            <a:ext cx="100013" cy="114300"/>
          </a:xfrm>
          <a:prstGeom prst="rect">
            <a:avLst/>
          </a:prstGeom>
        </p:spPr>
      </p:pic>
      <p:sp>
        <p:nvSpPr>
          <p:cNvPr id="29" name="Text 17"/>
          <p:cNvSpPr/>
          <p:nvPr/>
        </p:nvSpPr>
        <p:spPr>
          <a:xfrm>
            <a:off x="4993481" y="2293144"/>
            <a:ext cx="262080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Employee benefit costs and contractor payments</a:t>
            </a:r>
            <a:endParaRPr lang="en-US" sz="837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031" y="2557463"/>
            <a:ext cx="178594" cy="142875"/>
          </a:xfrm>
          <a:prstGeom prst="rect">
            <a:avLst/>
          </a:prstGeom>
        </p:spPr>
      </p:pic>
      <p:sp>
        <p:nvSpPr>
          <p:cNvPr id="31" name="Text 18"/>
          <p:cNvSpPr/>
          <p:nvPr/>
        </p:nvSpPr>
        <p:spPr>
          <a:xfrm>
            <a:off x="5072063" y="2521744"/>
            <a:ext cx="53092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Actions </a:t>
            </a:r>
            <a:endParaRPr lang="en-US" sz="1046" dirty="0"/>
          </a:p>
        </p:txBody>
      </p:sp>
      <p:pic>
        <p:nvPicPr>
          <p:cNvPr id="32" name="Image 1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31" y="2828925"/>
            <a:ext cx="100013" cy="114300"/>
          </a:xfrm>
          <a:prstGeom prst="rect">
            <a:avLst/>
          </a:prstGeom>
        </p:spPr>
      </p:pic>
      <p:sp>
        <p:nvSpPr>
          <p:cNvPr id="33" name="Text 19"/>
          <p:cNvSpPr/>
          <p:nvPr/>
        </p:nvSpPr>
        <p:spPr>
          <a:xfrm>
            <a:off x="4993481" y="2793206"/>
            <a:ext cx="169267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API-based data synchronization</a:t>
            </a:r>
            <a:endParaRPr lang="en-US" sz="837" dirty="0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31" y="3057525"/>
            <a:ext cx="100013" cy="114300"/>
          </a:xfrm>
          <a:prstGeom prst="rect">
            <a:avLst/>
          </a:prstGeom>
        </p:spPr>
      </p:pic>
      <p:sp>
        <p:nvSpPr>
          <p:cNvPr id="35" name="Text 20"/>
          <p:cNvSpPr/>
          <p:nvPr/>
        </p:nvSpPr>
        <p:spPr>
          <a:xfrm>
            <a:off x="4993481" y="3021806"/>
            <a:ext cx="187704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Automated expense categorization</a:t>
            </a:r>
            <a:endParaRPr lang="en-US" sz="837" dirty="0"/>
          </a:p>
        </p:txBody>
      </p:sp>
      <p:pic>
        <p:nvPicPr>
          <p:cNvPr id="36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5" y="3464719"/>
            <a:ext cx="414337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Financial Management Connections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QBO Bill Pay Connection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285750" y="1178719"/>
            <a:ext cx="4143375" cy="154305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285750" y="1178719"/>
            <a:ext cx="28575" cy="1543050"/>
          </a:xfrm>
          <a:prstGeom prst="rect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1388566"/>
            <a:ext cx="133945" cy="893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98289" y="1285875"/>
            <a:ext cx="123960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Information Flow </a:t>
            </a:r>
            <a:endParaRPr lang="en-US" sz="1046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1600200"/>
            <a:ext cx="100013" cy="1143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4356" y="1571625"/>
            <a:ext cx="373361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To General Ledger:</a:t>
            </a:r>
            <a:endParaRPr lang="en-US" sz="837" dirty="0"/>
          </a:p>
        </p:txBody>
      </p:sp>
      <p:sp>
        <p:nvSpPr>
          <p:cNvPr id="11" name="Text 6"/>
          <p:cNvSpPr/>
          <p:nvPr/>
        </p:nvSpPr>
        <p:spPr>
          <a:xfrm>
            <a:off x="564356" y="1785938"/>
            <a:ext cx="32561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Vendor payments, payment dates, check numbers, payment </a:t>
            </a:r>
            <a:endParaRPr lang="en-US" sz="837" dirty="0"/>
          </a:p>
        </p:txBody>
      </p:sp>
      <p:sp>
        <p:nvSpPr>
          <p:cNvPr id="12" name="Text 7"/>
          <p:cNvSpPr/>
          <p:nvPr/>
        </p:nvSpPr>
        <p:spPr>
          <a:xfrm>
            <a:off x="3820539" y="1785938"/>
            <a:ext cx="47743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methods </a:t>
            </a:r>
            <a:endParaRPr lang="en-US" sz="837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035969"/>
            <a:ext cx="100013" cy="11430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64356" y="2007394"/>
            <a:ext cx="296906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From General Ledger:</a:t>
            </a:r>
            <a:endParaRPr lang="en-US" sz="837" dirty="0"/>
          </a:p>
        </p:txBody>
      </p:sp>
      <p:sp>
        <p:nvSpPr>
          <p:cNvPr id="15" name="Text 9"/>
          <p:cNvSpPr/>
          <p:nvPr/>
        </p:nvSpPr>
        <p:spPr>
          <a:xfrm>
            <a:off x="564356" y="2221706"/>
            <a:ext cx="296906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Approved bills, payment schedules, vendor information </a:t>
            </a:r>
            <a:endParaRPr lang="en-US" sz="837" dirty="0"/>
          </a:p>
        </p:txBody>
      </p:sp>
      <p:sp>
        <p:nvSpPr>
          <p:cNvPr id="16" name="Shape 10"/>
          <p:cNvSpPr/>
          <p:nvPr/>
        </p:nvSpPr>
        <p:spPr>
          <a:xfrm>
            <a:off x="285750" y="2693194"/>
            <a:ext cx="4143375" cy="118586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1"/>
          <p:cNvSpPr/>
          <p:nvPr/>
        </p:nvSpPr>
        <p:spPr>
          <a:xfrm>
            <a:off x="285750" y="2693194"/>
            <a:ext cx="28575" cy="1185863"/>
          </a:xfrm>
          <a:prstGeom prst="rect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" y="2903041"/>
            <a:ext cx="223242" cy="893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687586" y="2800350"/>
            <a:ext cx="53092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Actions </a:t>
            </a:r>
            <a:endParaRPr lang="en-US" sz="1046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6" y="3114675"/>
            <a:ext cx="114300" cy="11430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578644" y="3086100"/>
            <a:ext cx="211000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Automatic clearing of accounts payable</a:t>
            </a:r>
            <a:endParaRPr lang="en-US" sz="837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6" y="3343275"/>
            <a:ext cx="114300" cy="11430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578644" y="3314700"/>
            <a:ext cx="147711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Bank account reconciliation</a:t>
            </a:r>
            <a:endParaRPr lang="en-US" sz="837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6" y="3571875"/>
            <a:ext cx="114300" cy="1143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578644" y="3543300"/>
            <a:ext cx="187545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Payment scheduling and execution</a:t>
            </a:r>
            <a:endParaRPr lang="en-US" sz="837" dirty="0"/>
          </a:p>
        </p:txBody>
      </p:sp>
      <p:sp>
        <p:nvSpPr>
          <p:cNvPr id="26" name="Text 16"/>
          <p:cNvSpPr/>
          <p:nvPr/>
        </p:nvSpPr>
        <p:spPr>
          <a:xfrm>
            <a:off x="4714875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Bank Accounts &amp; Credit Card Expenses</a:t>
            </a:r>
            <a:endParaRPr lang="en-US" sz="1350" dirty="0"/>
          </a:p>
        </p:txBody>
      </p:sp>
      <p:sp>
        <p:nvSpPr>
          <p:cNvPr id="27" name="Shape 17"/>
          <p:cNvSpPr/>
          <p:nvPr/>
        </p:nvSpPr>
        <p:spPr>
          <a:xfrm>
            <a:off x="4714875" y="1178719"/>
            <a:ext cx="4143375" cy="137160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18"/>
          <p:cNvSpPr/>
          <p:nvPr/>
        </p:nvSpPr>
        <p:spPr>
          <a:xfrm>
            <a:off x="4714875" y="1178719"/>
            <a:ext cx="28575" cy="1371600"/>
          </a:xfrm>
          <a:prstGeom prst="rect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031" y="1388566"/>
            <a:ext cx="178594" cy="8930"/>
          </a:xfrm>
          <a:prstGeom prst="rect">
            <a:avLst/>
          </a:prstGeom>
        </p:spPr>
      </p:pic>
      <p:sp>
        <p:nvSpPr>
          <p:cNvPr id="30" name="Text 19"/>
          <p:cNvSpPr/>
          <p:nvPr/>
        </p:nvSpPr>
        <p:spPr>
          <a:xfrm>
            <a:off x="5072063" y="1285875"/>
            <a:ext cx="190668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Bank Accounts Connection </a:t>
            </a:r>
            <a:endParaRPr lang="en-US" sz="1046" dirty="0"/>
          </a:p>
        </p:txBody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31" y="1600200"/>
            <a:ext cx="100013" cy="114300"/>
          </a:xfrm>
          <a:prstGeom prst="rect">
            <a:avLst/>
          </a:prstGeom>
        </p:spPr>
      </p:pic>
      <p:sp>
        <p:nvSpPr>
          <p:cNvPr id="32" name="Text 20"/>
          <p:cNvSpPr/>
          <p:nvPr/>
        </p:nvSpPr>
        <p:spPr>
          <a:xfrm>
            <a:off x="4993481" y="1571625"/>
            <a:ext cx="335689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Types:</a:t>
            </a:r>
            <a:endParaRPr lang="en-US" sz="837" dirty="0"/>
          </a:p>
        </p:txBody>
      </p:sp>
      <p:sp>
        <p:nvSpPr>
          <p:cNvPr id="33" name="Text 21"/>
          <p:cNvSpPr/>
          <p:nvPr/>
        </p:nvSpPr>
        <p:spPr>
          <a:xfrm>
            <a:off x="4993481" y="1785938"/>
            <a:ext cx="335689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Bank statements, cleared checks, deposits, electronic transfers </a:t>
            </a:r>
            <a:endParaRPr lang="en-US" sz="837" dirty="0"/>
          </a:p>
        </p:txBody>
      </p:sp>
      <p:pic>
        <p:nvPicPr>
          <p:cNvPr id="34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31" y="2035969"/>
            <a:ext cx="100013" cy="114300"/>
          </a:xfrm>
          <a:prstGeom prst="rect">
            <a:avLst/>
          </a:prstGeom>
        </p:spPr>
      </p:pic>
      <p:sp>
        <p:nvSpPr>
          <p:cNvPr id="35" name="Text 22"/>
          <p:cNvSpPr/>
          <p:nvPr/>
        </p:nvSpPr>
        <p:spPr>
          <a:xfrm>
            <a:off x="4993481" y="2007394"/>
            <a:ext cx="315536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Actions:</a:t>
            </a:r>
            <a:endParaRPr lang="en-US" sz="837" dirty="0"/>
          </a:p>
        </p:txBody>
      </p:sp>
      <p:sp>
        <p:nvSpPr>
          <p:cNvPr id="36" name="Text 23"/>
          <p:cNvSpPr/>
          <p:nvPr/>
        </p:nvSpPr>
        <p:spPr>
          <a:xfrm>
            <a:off x="4993481" y="2221706"/>
            <a:ext cx="315536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Automatic bank feeds, transaction matching, reconciliation </a:t>
            </a:r>
            <a:endParaRPr lang="en-US" sz="837" dirty="0"/>
          </a:p>
        </p:txBody>
      </p:sp>
      <p:sp>
        <p:nvSpPr>
          <p:cNvPr id="37" name="Shape 24"/>
          <p:cNvSpPr/>
          <p:nvPr/>
        </p:nvSpPr>
        <p:spPr>
          <a:xfrm>
            <a:off x="4714875" y="2693194"/>
            <a:ext cx="4143375" cy="154305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25"/>
          <p:cNvSpPr/>
          <p:nvPr/>
        </p:nvSpPr>
        <p:spPr>
          <a:xfrm>
            <a:off x="4714875" y="2693194"/>
            <a:ext cx="28575" cy="1543050"/>
          </a:xfrm>
          <a:prstGeom prst="rect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9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2031" y="2903041"/>
            <a:ext cx="201811" cy="8930"/>
          </a:xfrm>
          <a:prstGeom prst="rect">
            <a:avLst/>
          </a:prstGeom>
        </p:spPr>
      </p:pic>
      <p:sp>
        <p:nvSpPr>
          <p:cNvPr id="40" name="Text 26"/>
          <p:cNvSpPr/>
          <p:nvPr/>
        </p:nvSpPr>
        <p:spPr>
          <a:xfrm>
            <a:off x="5095280" y="2800350"/>
            <a:ext cx="234543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Credit Card Expenses Connection </a:t>
            </a:r>
            <a:endParaRPr lang="en-US" sz="1046" dirty="0"/>
          </a:p>
        </p:txBody>
      </p:sp>
      <p:pic>
        <p:nvPicPr>
          <p:cNvPr id="41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31" y="3114675"/>
            <a:ext cx="100013" cy="114300"/>
          </a:xfrm>
          <a:prstGeom prst="rect">
            <a:avLst/>
          </a:prstGeom>
        </p:spPr>
      </p:pic>
      <p:sp>
        <p:nvSpPr>
          <p:cNvPr id="42" name="Text 27"/>
          <p:cNvSpPr/>
          <p:nvPr/>
        </p:nvSpPr>
        <p:spPr>
          <a:xfrm>
            <a:off x="4993481" y="3086100"/>
            <a:ext cx="333094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Types:</a:t>
            </a:r>
            <a:endParaRPr lang="en-US" sz="837" dirty="0"/>
          </a:p>
        </p:txBody>
      </p:sp>
      <p:sp>
        <p:nvSpPr>
          <p:cNvPr id="43" name="Text 28"/>
          <p:cNvSpPr/>
          <p:nvPr/>
        </p:nvSpPr>
        <p:spPr>
          <a:xfrm>
            <a:off x="4993481" y="3300413"/>
            <a:ext cx="33309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Purchase transactions, cash advances, fees, rewards/cashback </a:t>
            </a:r>
            <a:endParaRPr lang="en-US" sz="837" dirty="0"/>
          </a:p>
        </p:txBody>
      </p:sp>
      <p:pic>
        <p:nvPicPr>
          <p:cNvPr id="44" name="Image 1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31" y="3550444"/>
            <a:ext cx="100013" cy="114300"/>
          </a:xfrm>
          <a:prstGeom prst="rect">
            <a:avLst/>
          </a:prstGeom>
        </p:spPr>
      </p:pic>
      <p:sp>
        <p:nvSpPr>
          <p:cNvPr id="45" name="Text 29"/>
          <p:cNvSpPr/>
          <p:nvPr/>
        </p:nvSpPr>
        <p:spPr>
          <a:xfrm>
            <a:off x="4993481" y="3521869"/>
            <a:ext cx="37576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Actions:</a:t>
            </a:r>
            <a:endParaRPr lang="en-US" sz="837" dirty="0"/>
          </a:p>
        </p:txBody>
      </p:sp>
      <p:sp>
        <p:nvSpPr>
          <p:cNvPr id="46" name="Text 30"/>
          <p:cNvSpPr/>
          <p:nvPr/>
        </p:nvSpPr>
        <p:spPr>
          <a:xfrm>
            <a:off x="4993481" y="3736181"/>
            <a:ext cx="331631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Automatic transaction import, expense categorization, receipt </a:t>
            </a:r>
            <a:endParaRPr lang="en-US" sz="837" dirty="0"/>
          </a:p>
        </p:txBody>
      </p:sp>
      <p:sp>
        <p:nvSpPr>
          <p:cNvPr id="47" name="Text 31"/>
          <p:cNvSpPr/>
          <p:nvPr/>
        </p:nvSpPr>
        <p:spPr>
          <a:xfrm>
            <a:off x="4993481" y="3907631"/>
            <a:ext cx="5081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matching </a:t>
            </a:r>
            <a:endParaRPr lang="en-US" sz="8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007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Business Relationship Connections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14388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Vendors Connection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128713"/>
            <a:ext cx="414337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Vendors module connects to QuickBooks Online General Ledger to manage supplier relationships and accounts payable processes. </a:t>
            </a:r>
            <a:endParaRPr lang="en-US" sz="1046" dirty="0"/>
          </a:p>
        </p:txBody>
      </p:sp>
      <p:sp>
        <p:nvSpPr>
          <p:cNvPr id="6" name="Shape 3"/>
          <p:cNvSpPr/>
          <p:nvPr/>
        </p:nvSpPr>
        <p:spPr>
          <a:xfrm>
            <a:off x="285750" y="1757363"/>
            <a:ext cx="4143375" cy="93583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85750" y="1757363"/>
            <a:ext cx="28575" cy="935831"/>
          </a:xfrm>
          <a:prstGeom prst="rect">
            <a:avLst/>
          </a:prstGeom>
          <a:solidFill>
            <a:srgbClr val="FF9A2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878806"/>
            <a:ext cx="142875" cy="1428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5788" y="1843088"/>
            <a:ext cx="123960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9A2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Information Flow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657225" y="2093119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Invoice data and payment terms</a:t>
            </a:r>
            <a:endParaRPr lang="en-US" sz="837" dirty="0"/>
          </a:p>
        </p:txBody>
      </p:sp>
      <p:sp>
        <p:nvSpPr>
          <p:cNvPr id="11" name="Text 7"/>
          <p:cNvSpPr/>
          <p:nvPr/>
        </p:nvSpPr>
        <p:spPr>
          <a:xfrm>
            <a:off x="657225" y="2264569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Vendor details and purchase orders</a:t>
            </a:r>
            <a:endParaRPr lang="en-US" sz="837" dirty="0"/>
          </a:p>
        </p:txBody>
      </p:sp>
      <p:sp>
        <p:nvSpPr>
          <p:cNvPr id="12" name="Text 8"/>
          <p:cNvSpPr/>
          <p:nvPr/>
        </p:nvSpPr>
        <p:spPr>
          <a:xfrm>
            <a:off x="657225" y="2436019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Tax ID numbers and contract terms</a:t>
            </a:r>
            <a:endParaRPr lang="en-US" sz="837" dirty="0"/>
          </a:p>
        </p:txBody>
      </p:sp>
      <p:sp>
        <p:nvSpPr>
          <p:cNvPr id="13" name="Shape 9"/>
          <p:cNvSpPr/>
          <p:nvPr/>
        </p:nvSpPr>
        <p:spPr>
          <a:xfrm>
            <a:off x="285750" y="2778919"/>
            <a:ext cx="4143375" cy="93583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285750" y="2778919"/>
            <a:ext cx="28575" cy="935831"/>
          </a:xfrm>
          <a:prstGeom prst="rect">
            <a:avLst/>
          </a:prstGeom>
          <a:solidFill>
            <a:srgbClr val="FF9A2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2900363"/>
            <a:ext cx="178594" cy="1428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621506" y="2864644"/>
            <a:ext cx="53092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9A2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Actions </a:t>
            </a:r>
            <a:endParaRPr lang="en-US" sz="1046" dirty="0"/>
          </a:p>
        </p:txBody>
      </p:sp>
      <p:sp>
        <p:nvSpPr>
          <p:cNvPr id="17" name="Text 12"/>
          <p:cNvSpPr/>
          <p:nvPr/>
        </p:nvSpPr>
        <p:spPr>
          <a:xfrm>
            <a:off x="657225" y="3114675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Accounts payable creation</a:t>
            </a:r>
            <a:endParaRPr lang="en-US" sz="837" dirty="0"/>
          </a:p>
        </p:txBody>
      </p:sp>
      <p:sp>
        <p:nvSpPr>
          <p:cNvPr id="18" name="Text 13"/>
          <p:cNvSpPr/>
          <p:nvPr/>
        </p:nvSpPr>
        <p:spPr>
          <a:xfrm>
            <a:off x="657225" y="3286125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Payment scheduling</a:t>
            </a:r>
            <a:endParaRPr lang="en-US" sz="837" dirty="0"/>
          </a:p>
        </p:txBody>
      </p:sp>
      <p:sp>
        <p:nvSpPr>
          <p:cNvPr id="19" name="Text 14"/>
          <p:cNvSpPr/>
          <p:nvPr/>
        </p:nvSpPr>
        <p:spPr>
          <a:xfrm>
            <a:off x="657225" y="3457575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1099 tracking and reporting</a:t>
            </a:r>
            <a:endParaRPr lang="en-US" sz="837" dirty="0"/>
          </a:p>
        </p:txBody>
      </p:sp>
      <p:sp>
        <p:nvSpPr>
          <p:cNvPr id="20" name="Text 15"/>
          <p:cNvSpPr/>
          <p:nvPr/>
        </p:nvSpPr>
        <p:spPr>
          <a:xfrm>
            <a:off x="4714875" y="814388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Customers Connection</a:t>
            </a:r>
            <a:endParaRPr lang="en-US" sz="1350" dirty="0"/>
          </a:p>
        </p:txBody>
      </p:sp>
      <p:sp>
        <p:nvSpPr>
          <p:cNvPr id="21" name="Text 16"/>
          <p:cNvSpPr/>
          <p:nvPr/>
        </p:nvSpPr>
        <p:spPr>
          <a:xfrm>
            <a:off x="4714875" y="1128713"/>
            <a:ext cx="414337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Customers module integrates with QuickBooks Online General Ledger to manage client relationships and accounts receivable processes. </a:t>
            </a:r>
            <a:endParaRPr lang="en-US" sz="1046" dirty="0"/>
          </a:p>
        </p:txBody>
      </p:sp>
      <p:sp>
        <p:nvSpPr>
          <p:cNvPr id="22" name="Shape 17"/>
          <p:cNvSpPr/>
          <p:nvPr/>
        </p:nvSpPr>
        <p:spPr>
          <a:xfrm>
            <a:off x="4714875" y="1757363"/>
            <a:ext cx="4143375" cy="76438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4714875" y="1757363"/>
            <a:ext cx="28575" cy="764381"/>
          </a:xfrm>
          <a:prstGeom prst="rect">
            <a:avLst/>
          </a:prstGeom>
          <a:solidFill>
            <a:srgbClr val="FF9A2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78806"/>
            <a:ext cx="142875" cy="142875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5014913" y="1843088"/>
            <a:ext cx="123960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9A2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Information Flow </a:t>
            </a:r>
            <a:endParaRPr lang="en-US" sz="1046" dirty="0"/>
          </a:p>
        </p:txBody>
      </p:sp>
      <p:sp>
        <p:nvSpPr>
          <p:cNvPr id="26" name="Text 20"/>
          <p:cNvSpPr/>
          <p:nvPr/>
        </p:nvSpPr>
        <p:spPr>
          <a:xfrm>
            <a:off x="5086350" y="2093119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Invoice generation and payment receipts</a:t>
            </a:r>
            <a:endParaRPr lang="en-US" sz="837" dirty="0"/>
          </a:p>
        </p:txBody>
      </p:sp>
      <p:sp>
        <p:nvSpPr>
          <p:cNvPr id="27" name="Text 21"/>
          <p:cNvSpPr/>
          <p:nvPr/>
        </p:nvSpPr>
        <p:spPr>
          <a:xfrm>
            <a:off x="5086350" y="2264569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Customer data and sales tax calculations</a:t>
            </a:r>
            <a:endParaRPr lang="en-US" sz="837" dirty="0"/>
          </a:p>
        </p:txBody>
      </p:sp>
      <p:sp>
        <p:nvSpPr>
          <p:cNvPr id="28" name="Shape 22"/>
          <p:cNvSpPr/>
          <p:nvPr/>
        </p:nvSpPr>
        <p:spPr>
          <a:xfrm>
            <a:off x="4714875" y="2607469"/>
            <a:ext cx="4143375" cy="76438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3"/>
          <p:cNvSpPr/>
          <p:nvPr/>
        </p:nvSpPr>
        <p:spPr>
          <a:xfrm>
            <a:off x="4714875" y="2607469"/>
            <a:ext cx="28575" cy="764381"/>
          </a:xfrm>
          <a:prstGeom prst="rect">
            <a:avLst/>
          </a:prstGeom>
          <a:solidFill>
            <a:srgbClr val="FF9A2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728913"/>
            <a:ext cx="178594" cy="142875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5050631" y="2693194"/>
            <a:ext cx="53092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9A2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Actions </a:t>
            </a:r>
            <a:endParaRPr lang="en-US" sz="1046" dirty="0"/>
          </a:p>
        </p:txBody>
      </p:sp>
      <p:sp>
        <p:nvSpPr>
          <p:cNvPr id="32" name="Text 25"/>
          <p:cNvSpPr/>
          <p:nvPr/>
        </p:nvSpPr>
        <p:spPr>
          <a:xfrm>
            <a:off x="5086350" y="2943225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Accounts receivable management</a:t>
            </a:r>
            <a:endParaRPr lang="en-US" sz="837" dirty="0"/>
          </a:p>
        </p:txBody>
      </p:sp>
      <p:sp>
        <p:nvSpPr>
          <p:cNvPr id="33" name="Text 26"/>
          <p:cNvSpPr/>
          <p:nvPr/>
        </p:nvSpPr>
        <p:spPr>
          <a:xfrm>
            <a:off x="5086350" y="3114675"/>
            <a:ext cx="36861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Revenue recognition and collections tracking</a:t>
            </a:r>
            <a:endParaRPr lang="en-US" sz="837" dirty="0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3457575"/>
            <a:ext cx="4143375" cy="17859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150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Expense Management Connection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Expensify → QuickBooks Online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178719"/>
            <a:ext cx="41433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Expensify connection enables automated expense tracking, receipt management, and reimbursement processing. This integration streamlines expense reporting and ensures accurate financial records. </a:t>
            </a:r>
            <a:endParaRPr lang="en-US" sz="1046" dirty="0"/>
          </a:p>
        </p:txBody>
      </p:sp>
      <p:sp>
        <p:nvSpPr>
          <p:cNvPr id="6" name="Shape 3"/>
          <p:cNvSpPr/>
          <p:nvPr/>
        </p:nvSpPr>
        <p:spPr>
          <a:xfrm>
            <a:off x="285750" y="2085975"/>
            <a:ext cx="4143375" cy="135731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85750" y="2085975"/>
            <a:ext cx="28575" cy="1357313"/>
          </a:xfrm>
          <a:prstGeom prst="rect">
            <a:avLst/>
          </a:prstGeom>
          <a:solidFill>
            <a:srgbClr val="FBE8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92906" y="2193131"/>
            <a:ext cx="392906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Information Flow:</a:t>
            </a:r>
            <a:endParaRPr lang="en-US" sz="83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2503884"/>
            <a:ext cx="107156" cy="71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71500" y="2421731"/>
            <a:ext cx="248008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Expense reports with categorized transactions</a:t>
            </a:r>
            <a:endParaRPr lang="en-US" sz="837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732484"/>
            <a:ext cx="107156" cy="714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71500" y="2650331"/>
            <a:ext cx="2254132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Digital receipt images and documentation</a:t>
            </a:r>
            <a:endParaRPr lang="en-US" sz="837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" y="2961084"/>
            <a:ext cx="142875" cy="714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07219" y="2878931"/>
            <a:ext cx="192105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Mileage logs with GPS tracking data</a:t>
            </a:r>
            <a:endParaRPr lang="en-US" sz="837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6" y="3189684"/>
            <a:ext cx="160734" cy="714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25078" y="3107531"/>
            <a:ext cx="199740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 diem calculations and allowances</a:t>
            </a:r>
            <a:endParaRPr lang="en-US" sz="837" dirty="0"/>
          </a:p>
        </p:txBody>
      </p:sp>
      <p:sp>
        <p:nvSpPr>
          <p:cNvPr id="17" name="Text 10"/>
          <p:cNvSpPr/>
          <p:nvPr/>
        </p:nvSpPr>
        <p:spPr>
          <a:xfrm>
            <a:off x="285750" y="3550444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Actions</a:t>
            </a:r>
            <a:endParaRPr lang="en-US" sz="1350" dirty="0"/>
          </a:p>
        </p:txBody>
      </p:sp>
      <p:sp>
        <p:nvSpPr>
          <p:cNvPr id="18" name="Text 11"/>
          <p:cNvSpPr/>
          <p:nvPr/>
        </p:nvSpPr>
        <p:spPr>
          <a:xfrm>
            <a:off x="457200" y="3879056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Automated expense categorization based on vendor</a:t>
            </a:r>
            <a:endParaRPr lang="en-US" sz="1046" dirty="0"/>
          </a:p>
        </p:txBody>
      </p:sp>
      <p:sp>
        <p:nvSpPr>
          <p:cNvPr id="19" name="Text 12"/>
          <p:cNvSpPr/>
          <p:nvPr/>
        </p:nvSpPr>
        <p:spPr>
          <a:xfrm>
            <a:off x="457200" y="4136231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Reimbursement processing for employee expenses</a:t>
            </a:r>
            <a:endParaRPr lang="en-US" sz="1046" dirty="0"/>
          </a:p>
        </p:txBody>
      </p:sp>
      <p:sp>
        <p:nvSpPr>
          <p:cNvPr id="20" name="Text 13"/>
          <p:cNvSpPr/>
          <p:nvPr/>
        </p:nvSpPr>
        <p:spPr>
          <a:xfrm>
            <a:off x="457200" y="4393406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Policy compliance verification for spending limits</a:t>
            </a:r>
            <a:endParaRPr lang="en-US" sz="1046" dirty="0"/>
          </a:p>
        </p:txBody>
      </p:sp>
      <p:sp>
        <p:nvSpPr>
          <p:cNvPr id="21" name="Text 14"/>
          <p:cNvSpPr/>
          <p:nvPr/>
        </p:nvSpPr>
        <p:spPr>
          <a:xfrm>
            <a:off x="457200" y="4650581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Project and client code assignment for billing</a:t>
            </a:r>
            <a:endParaRPr lang="en-US" sz="1046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5" y="850106"/>
            <a:ext cx="4143375" cy="2143125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4714875" y="3100388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Types</a:t>
            </a:r>
            <a:endParaRPr lang="en-US" sz="1350" dirty="0"/>
          </a:p>
        </p:txBody>
      </p:sp>
      <p:sp>
        <p:nvSpPr>
          <p:cNvPr id="24" name="Text 16"/>
          <p:cNvSpPr/>
          <p:nvPr/>
        </p:nvSpPr>
        <p:spPr>
          <a:xfrm>
            <a:off x="4886325" y="3429000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Credit card receipts with merchant details</a:t>
            </a:r>
            <a:endParaRPr lang="en-US" sz="1046" dirty="0"/>
          </a:p>
        </p:txBody>
      </p:sp>
      <p:sp>
        <p:nvSpPr>
          <p:cNvPr id="25" name="Text 17"/>
          <p:cNvSpPr/>
          <p:nvPr/>
        </p:nvSpPr>
        <p:spPr>
          <a:xfrm>
            <a:off x="4886325" y="3686175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Travel expenses with itinerary information</a:t>
            </a:r>
            <a:endParaRPr lang="en-US" sz="1046" dirty="0"/>
          </a:p>
        </p:txBody>
      </p:sp>
      <p:sp>
        <p:nvSpPr>
          <p:cNvPr id="26" name="Text 18"/>
          <p:cNvSpPr/>
          <p:nvPr/>
        </p:nvSpPr>
        <p:spPr>
          <a:xfrm>
            <a:off x="4886325" y="3943350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Meal allowances with attendee tracking</a:t>
            </a:r>
            <a:endParaRPr lang="en-US" sz="1046" dirty="0"/>
          </a:p>
        </p:txBody>
      </p:sp>
      <p:sp>
        <p:nvSpPr>
          <p:cNvPr id="27" name="Text 19"/>
          <p:cNvSpPr/>
          <p:nvPr/>
        </p:nvSpPr>
        <p:spPr>
          <a:xfrm>
            <a:off x="4886325" y="4200525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Project codes for client billing allocation</a:t>
            </a:r>
            <a:endParaRPr lang="en-US" sz="1046" dirty="0"/>
          </a:p>
        </p:txBody>
      </p:sp>
      <p:sp>
        <p:nvSpPr>
          <p:cNvPr id="28" name="Text 20"/>
          <p:cNvSpPr/>
          <p:nvPr/>
        </p:nvSpPr>
        <p:spPr>
          <a:xfrm>
            <a:off x="4886325" y="4457700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Approval workflows and status updates</a:t>
            </a:r>
            <a:endParaRPr lang="en-US" sz="1046" dirty="0"/>
          </a:p>
        </p:txBody>
      </p:sp>
      <p:sp>
        <p:nvSpPr>
          <p:cNvPr id="29" name="Text 21"/>
          <p:cNvSpPr/>
          <p:nvPr/>
        </p:nvSpPr>
        <p:spPr>
          <a:xfrm>
            <a:off x="4886325" y="4714875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Reimbursement status and payment details</a:t>
            </a:r>
            <a:endParaRPr lang="en-US" sz="1046" dirty="0"/>
          </a:p>
        </p:txBody>
      </p:sp>
      <p:sp>
        <p:nvSpPr>
          <p:cNvPr id="30" name="Text 22"/>
          <p:cNvSpPr/>
          <p:nvPr/>
        </p:nvSpPr>
        <p:spPr>
          <a:xfrm>
            <a:off x="4714875" y="5022056"/>
            <a:ext cx="4143375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This bidirectional integration ensures that expense data flows seamlessly into the general ledger while maintaining proper audit trails and documentation for tax compliance. </a:t>
            </a:r>
            <a:endParaRPr lang="en-US" sz="10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722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Financial Reporting &amp; Analytics Connection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Information Flow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178719"/>
            <a:ext cx="41433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Financial Reporting &amp; Analytics module connects to QuickBooks Online General Ledger to provide comprehensive business intelligence and performance monitoring capabilities. </a:t>
            </a:r>
            <a:endParaRPr lang="en-US" sz="1046" dirty="0"/>
          </a:p>
        </p:txBody>
      </p:sp>
      <p:sp>
        <p:nvSpPr>
          <p:cNvPr id="6" name="Shape 3"/>
          <p:cNvSpPr/>
          <p:nvPr/>
        </p:nvSpPr>
        <p:spPr>
          <a:xfrm>
            <a:off x="285750" y="2085975"/>
            <a:ext cx="4143375" cy="135731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85750" y="2085975"/>
            <a:ext cx="28575" cy="1357313"/>
          </a:xfrm>
          <a:prstGeom prst="rect">
            <a:avLst/>
          </a:prstGeom>
          <a:solidFill>
            <a:srgbClr val="23C34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92906" y="2193131"/>
            <a:ext cx="392906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Types</a:t>
            </a:r>
            <a:endParaRPr lang="en-US" sz="83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2450306"/>
            <a:ext cx="114300" cy="1143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78644" y="2421731"/>
            <a:ext cx="298530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Consolidated financial data from all connected modules</a:t>
            </a:r>
            <a:endParaRPr lang="en-US" sz="837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678906"/>
            <a:ext cx="128588" cy="1143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92931" y="2650331"/>
            <a:ext cx="29338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Performance Indicators (KPIs) for business metrics</a:t>
            </a:r>
            <a:endParaRPr lang="en-US" sz="837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" y="2907506"/>
            <a:ext cx="142875" cy="11430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07219" y="2878931"/>
            <a:ext cx="283863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Budget vs. actual comparisons with variance analysis</a:t>
            </a:r>
            <a:endParaRPr lang="en-US" sz="837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6" y="3136106"/>
            <a:ext cx="128588" cy="1143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92931" y="3107531"/>
            <a:ext cx="225949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Trend analysis and forecasting projections</a:t>
            </a:r>
            <a:endParaRPr lang="en-US" sz="837" dirty="0"/>
          </a:p>
        </p:txBody>
      </p:sp>
      <p:sp>
        <p:nvSpPr>
          <p:cNvPr id="17" name="Text 10"/>
          <p:cNvSpPr/>
          <p:nvPr/>
        </p:nvSpPr>
        <p:spPr>
          <a:xfrm>
            <a:off x="285750" y="3550444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Actions</a:t>
            </a:r>
            <a:endParaRPr lang="en-US" sz="1350" dirty="0"/>
          </a:p>
        </p:txBody>
      </p:sp>
      <p:sp>
        <p:nvSpPr>
          <p:cNvPr id="18" name="Text 11"/>
          <p:cNvSpPr/>
          <p:nvPr/>
        </p:nvSpPr>
        <p:spPr>
          <a:xfrm>
            <a:off x="457200" y="3879056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Automated report generation on scheduled intervals</a:t>
            </a:r>
            <a:endParaRPr lang="en-US" sz="1046" dirty="0"/>
          </a:p>
        </p:txBody>
      </p:sp>
      <p:sp>
        <p:nvSpPr>
          <p:cNvPr id="19" name="Text 12"/>
          <p:cNvSpPr/>
          <p:nvPr/>
        </p:nvSpPr>
        <p:spPr>
          <a:xfrm>
            <a:off x="457200" y="4136231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Real-time dashboard updates with current metrics</a:t>
            </a:r>
            <a:endParaRPr lang="en-US" sz="1046" dirty="0"/>
          </a:p>
        </p:txBody>
      </p:sp>
      <p:sp>
        <p:nvSpPr>
          <p:cNvPr id="20" name="Text 13"/>
          <p:cNvSpPr/>
          <p:nvPr/>
        </p:nvSpPr>
        <p:spPr>
          <a:xfrm>
            <a:off x="457200" y="4393406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Variance analysis with highlighted exceptions</a:t>
            </a:r>
            <a:endParaRPr lang="en-US" sz="1046" dirty="0"/>
          </a:p>
        </p:txBody>
      </p:sp>
      <p:sp>
        <p:nvSpPr>
          <p:cNvPr id="21" name="Text 14"/>
          <p:cNvSpPr/>
          <p:nvPr/>
        </p:nvSpPr>
        <p:spPr>
          <a:xfrm>
            <a:off x="457200" y="4650581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Custom report creation for specific business needs</a:t>
            </a:r>
            <a:endParaRPr lang="en-US" sz="1046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5" y="850106"/>
            <a:ext cx="4143375" cy="2143125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4714875" y="3100388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Report Types</a:t>
            </a:r>
            <a:endParaRPr lang="en-US" sz="1350" dirty="0"/>
          </a:p>
        </p:txBody>
      </p:sp>
      <p:sp>
        <p:nvSpPr>
          <p:cNvPr id="24" name="Shape 16"/>
          <p:cNvSpPr/>
          <p:nvPr/>
        </p:nvSpPr>
        <p:spPr>
          <a:xfrm>
            <a:off x="4714875" y="3429000"/>
            <a:ext cx="4143375" cy="164306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7"/>
          <p:cNvSpPr/>
          <p:nvPr/>
        </p:nvSpPr>
        <p:spPr>
          <a:xfrm>
            <a:off x="4714875" y="3429000"/>
            <a:ext cx="28575" cy="1643063"/>
          </a:xfrm>
          <a:prstGeom prst="rect">
            <a:avLst/>
          </a:prstGeom>
          <a:solidFill>
            <a:srgbClr val="23C34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2031" y="3564731"/>
            <a:ext cx="85725" cy="114300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4979194" y="3543300"/>
            <a:ext cx="123673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Financial Statements:</a:t>
            </a:r>
            <a:endParaRPr lang="en-US" sz="837" dirty="0"/>
          </a:p>
        </p:txBody>
      </p:sp>
      <p:sp>
        <p:nvSpPr>
          <p:cNvPr id="28" name="Text 19"/>
          <p:cNvSpPr/>
          <p:nvPr/>
        </p:nvSpPr>
        <p:spPr>
          <a:xfrm>
            <a:off x="6215928" y="3543300"/>
            <a:ext cx="22932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P&amp;L statements, balance sheets, cash flow </a:t>
            </a:r>
            <a:endParaRPr lang="en-US" sz="837" dirty="0"/>
          </a:p>
        </p:txBody>
      </p:sp>
      <p:sp>
        <p:nvSpPr>
          <p:cNvPr id="29" name="Text 20"/>
          <p:cNvSpPr/>
          <p:nvPr/>
        </p:nvSpPr>
        <p:spPr>
          <a:xfrm>
            <a:off x="4979194" y="3714750"/>
            <a:ext cx="3920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reports</a:t>
            </a:r>
            <a:endParaRPr lang="en-US" sz="837" dirty="0"/>
          </a:p>
        </p:txBody>
      </p:sp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2031" y="3964781"/>
            <a:ext cx="128588" cy="114300"/>
          </a:xfrm>
          <a:prstGeom prst="rect">
            <a:avLst/>
          </a:prstGeom>
        </p:spPr>
      </p:pic>
      <p:sp>
        <p:nvSpPr>
          <p:cNvPr id="31" name="Text 21"/>
          <p:cNvSpPr/>
          <p:nvPr/>
        </p:nvSpPr>
        <p:spPr>
          <a:xfrm>
            <a:off x="5022056" y="3943350"/>
            <a:ext cx="119043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Operational Reports:</a:t>
            </a:r>
            <a:endParaRPr lang="en-US" sz="837" dirty="0"/>
          </a:p>
        </p:txBody>
      </p:sp>
      <p:sp>
        <p:nvSpPr>
          <p:cNvPr id="32" name="Text 22"/>
          <p:cNvSpPr/>
          <p:nvPr/>
        </p:nvSpPr>
        <p:spPr>
          <a:xfrm>
            <a:off x="6212495" y="3943350"/>
            <a:ext cx="224280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Sales analysis, inventory turnover, project </a:t>
            </a:r>
            <a:endParaRPr lang="en-US" sz="837" dirty="0"/>
          </a:p>
        </p:txBody>
      </p:sp>
      <p:sp>
        <p:nvSpPr>
          <p:cNvPr id="33" name="Text 23"/>
          <p:cNvSpPr/>
          <p:nvPr/>
        </p:nvSpPr>
        <p:spPr>
          <a:xfrm>
            <a:off x="5022056" y="4114800"/>
            <a:ext cx="61690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profitability</a:t>
            </a:r>
            <a:endParaRPr lang="en-US" sz="837" dirty="0"/>
          </a:p>
        </p:txBody>
      </p:sp>
      <p:pic>
        <p:nvPicPr>
          <p:cNvPr id="34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2031" y="4364831"/>
            <a:ext cx="114300" cy="114300"/>
          </a:xfrm>
          <a:prstGeom prst="rect">
            <a:avLst/>
          </a:prstGeom>
        </p:spPr>
      </p:pic>
      <p:sp>
        <p:nvSpPr>
          <p:cNvPr id="35" name="Text 24"/>
          <p:cNvSpPr/>
          <p:nvPr/>
        </p:nvSpPr>
        <p:spPr>
          <a:xfrm>
            <a:off x="5007769" y="4343400"/>
            <a:ext cx="117500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Compliance Reports:</a:t>
            </a:r>
            <a:endParaRPr lang="en-US" sz="837" dirty="0"/>
          </a:p>
        </p:txBody>
      </p:sp>
      <p:sp>
        <p:nvSpPr>
          <p:cNvPr id="36" name="Text 25"/>
          <p:cNvSpPr/>
          <p:nvPr/>
        </p:nvSpPr>
        <p:spPr>
          <a:xfrm>
            <a:off x="6182776" y="4343400"/>
            <a:ext cx="244087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Tax summaries, audit trails, regulatory filings</a:t>
            </a:r>
            <a:endParaRPr lang="en-US" sz="837" dirty="0"/>
          </a:p>
        </p:txBody>
      </p:sp>
      <p:pic>
        <p:nvPicPr>
          <p:cNvPr id="37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2031" y="4593431"/>
            <a:ext cx="114300" cy="114300"/>
          </a:xfrm>
          <a:prstGeom prst="rect">
            <a:avLst/>
          </a:prstGeom>
        </p:spPr>
      </p:pic>
      <p:sp>
        <p:nvSpPr>
          <p:cNvPr id="38" name="Text 26"/>
          <p:cNvSpPr/>
          <p:nvPr/>
        </p:nvSpPr>
        <p:spPr>
          <a:xfrm>
            <a:off x="5007769" y="4572000"/>
            <a:ext cx="102253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Custom Analytics:</a:t>
            </a:r>
            <a:endParaRPr lang="en-US" sz="837" dirty="0"/>
          </a:p>
        </p:txBody>
      </p:sp>
      <p:sp>
        <p:nvSpPr>
          <p:cNvPr id="39" name="Text 27"/>
          <p:cNvSpPr/>
          <p:nvPr/>
        </p:nvSpPr>
        <p:spPr>
          <a:xfrm>
            <a:off x="6030302" y="4572000"/>
            <a:ext cx="241218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Industry benchmarks, custom KPIs, scenario </a:t>
            </a:r>
            <a:endParaRPr lang="en-US" sz="837" dirty="0"/>
          </a:p>
        </p:txBody>
      </p:sp>
      <p:sp>
        <p:nvSpPr>
          <p:cNvPr id="40" name="Text 28"/>
          <p:cNvSpPr/>
          <p:nvPr/>
        </p:nvSpPr>
        <p:spPr>
          <a:xfrm>
            <a:off x="5007769" y="4743450"/>
            <a:ext cx="51069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modeling</a:t>
            </a:r>
            <a:endParaRPr lang="en-US" sz="837" dirty="0"/>
          </a:p>
        </p:txBody>
      </p:sp>
      <p:sp>
        <p:nvSpPr>
          <p:cNvPr id="41" name="Text 29"/>
          <p:cNvSpPr/>
          <p:nvPr/>
        </p:nvSpPr>
        <p:spPr>
          <a:xfrm>
            <a:off x="4714875" y="5179219"/>
            <a:ext cx="41433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This connection enables data-driven decision making by transforming raw financial data into actionable business intelligence, accessible through customizable dashboards and scheduled reports. </a:t>
            </a:r>
            <a:endParaRPr lang="en-US" sz="10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86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QBO Accountant Connection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Understanding the Dotted Line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178719"/>
            <a:ext cx="41433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dotted line connection between QBO Accountant and the central QuickBooks Online General Ledger represents a professional oversight relationship rather than a direct system integration. </a:t>
            </a:r>
            <a:endParaRPr lang="en-US" sz="1046" dirty="0"/>
          </a:p>
        </p:txBody>
      </p:sp>
      <p:sp>
        <p:nvSpPr>
          <p:cNvPr id="6" name="Shape 3"/>
          <p:cNvSpPr/>
          <p:nvPr/>
        </p:nvSpPr>
        <p:spPr>
          <a:xfrm>
            <a:off x="285750" y="2085975"/>
            <a:ext cx="4143375" cy="140017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85750" y="2085975"/>
            <a:ext cx="28575" cy="1400175"/>
          </a:xfrm>
          <a:prstGeom prst="rect">
            <a:avLst/>
          </a:prstGeom>
          <a:solidFill>
            <a:srgbClr val="4080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2228850"/>
            <a:ext cx="125016" cy="1428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9359" y="2193131"/>
            <a:ext cx="123960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Information Flow </a:t>
            </a:r>
            <a:endParaRPr lang="en-US" sz="1046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500313"/>
            <a:ext cx="100013" cy="1143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64356" y="2464594"/>
            <a:ext cx="187029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Review notes and adjusting entries</a:t>
            </a:r>
            <a:endParaRPr lang="en-US" sz="83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728913"/>
            <a:ext cx="100013" cy="1143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64356" y="2693194"/>
            <a:ext cx="199397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Tax preparation data and worksheets</a:t>
            </a:r>
            <a:endParaRPr lang="en-US" sz="837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957513"/>
            <a:ext cx="100013" cy="1143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64356" y="2921794"/>
            <a:ext cx="188745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Compliance reports and audit trails</a:t>
            </a:r>
            <a:endParaRPr lang="en-US" sz="837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3186113"/>
            <a:ext cx="100013" cy="114300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564356" y="3150394"/>
            <a:ext cx="189705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Year-end closing recommendations</a:t>
            </a:r>
            <a:endParaRPr lang="en-US" sz="837" dirty="0"/>
          </a:p>
        </p:txBody>
      </p:sp>
      <p:sp>
        <p:nvSpPr>
          <p:cNvPr id="18" name="Shape 10"/>
          <p:cNvSpPr/>
          <p:nvPr/>
        </p:nvSpPr>
        <p:spPr>
          <a:xfrm>
            <a:off x="285750" y="3593306"/>
            <a:ext cx="4143375" cy="1143000"/>
          </a:xfrm>
          <a:prstGeom prst="rect">
            <a:avLst/>
          </a:prstGeom>
          <a:solidFill>
            <a:srgbClr val="4080FF">
              <a:alpha val="10000"/>
            </a:srgbClr>
          </a:solidFill>
          <a:ln w="99">
            <a:solidFill>
              <a:srgbClr val="4080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1"/>
          <p:cNvSpPr/>
          <p:nvPr/>
        </p:nvSpPr>
        <p:spPr>
          <a:xfrm>
            <a:off x="392906" y="3700463"/>
            <a:ext cx="392906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080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Why a Dotted Line?</a:t>
            </a:r>
            <a:endParaRPr lang="en-US" sz="837" dirty="0"/>
          </a:p>
        </p:txBody>
      </p:sp>
      <p:sp>
        <p:nvSpPr>
          <p:cNvPr id="20" name="Text 12"/>
          <p:cNvSpPr/>
          <p:nvPr/>
        </p:nvSpPr>
        <p:spPr>
          <a:xfrm>
            <a:off x="535781" y="3929063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Represents external professional relationship</a:t>
            </a:r>
            <a:endParaRPr lang="en-US" sz="837" dirty="0"/>
          </a:p>
        </p:txBody>
      </p:sp>
      <p:sp>
        <p:nvSpPr>
          <p:cNvPr id="21" name="Text 13"/>
          <p:cNvSpPr/>
          <p:nvPr/>
        </p:nvSpPr>
        <p:spPr>
          <a:xfrm>
            <a:off x="535781" y="4100513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Indicates periodic rather than continuous connection</a:t>
            </a:r>
            <a:endParaRPr lang="en-US" sz="837" dirty="0"/>
          </a:p>
        </p:txBody>
      </p:sp>
      <p:sp>
        <p:nvSpPr>
          <p:cNvPr id="22" name="Text 14"/>
          <p:cNvSpPr/>
          <p:nvPr/>
        </p:nvSpPr>
        <p:spPr>
          <a:xfrm>
            <a:off x="535781" y="4271963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Shows advisory and oversight function</a:t>
            </a:r>
            <a:endParaRPr lang="en-US" sz="837" dirty="0"/>
          </a:p>
        </p:txBody>
      </p:sp>
      <p:sp>
        <p:nvSpPr>
          <p:cNvPr id="23" name="Text 15"/>
          <p:cNvSpPr/>
          <p:nvPr/>
        </p:nvSpPr>
        <p:spPr>
          <a:xfrm>
            <a:off x="535781" y="4443413"/>
            <a:ext cx="37861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Denotes secure, controlled access to financial data</a:t>
            </a:r>
            <a:endParaRPr lang="en-US" sz="837" dirty="0"/>
          </a:p>
        </p:txBody>
      </p:sp>
      <p:sp>
        <p:nvSpPr>
          <p:cNvPr id="24" name="Text 16"/>
          <p:cNvSpPr/>
          <p:nvPr/>
        </p:nvSpPr>
        <p:spPr>
          <a:xfrm>
            <a:off x="4714875" y="850106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Accountant Actions</a:t>
            </a:r>
            <a:endParaRPr lang="en-US" sz="1350" dirty="0"/>
          </a:p>
        </p:txBody>
      </p:sp>
      <p:sp>
        <p:nvSpPr>
          <p:cNvPr id="25" name="Text 17"/>
          <p:cNvSpPr/>
          <p:nvPr/>
        </p:nvSpPr>
        <p:spPr>
          <a:xfrm>
            <a:off x="4714875" y="1178719"/>
            <a:ext cx="4143375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QBO Accountant connection enables professional accounting services while maintaining appropriate separation between daily operations and professional oversight. </a:t>
            </a:r>
            <a:endParaRPr lang="en-US" sz="1046" dirty="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1885950"/>
            <a:ext cx="4143375" cy="2143125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4714875" y="4136231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3C34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Benefits</a:t>
            </a:r>
            <a:endParaRPr lang="en-US" sz="1350" dirty="0"/>
          </a:p>
        </p:txBody>
      </p:sp>
      <p:sp>
        <p:nvSpPr>
          <p:cNvPr id="28" name="Text 19"/>
          <p:cNvSpPr/>
          <p:nvPr/>
        </p:nvSpPr>
        <p:spPr>
          <a:xfrm>
            <a:off x="4857750" y="4464844"/>
            <a:ext cx="40005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Professional oversight without disrupting daily operations</a:t>
            </a:r>
            <a:endParaRPr lang="en-US" sz="1046" dirty="0"/>
          </a:p>
        </p:txBody>
      </p:sp>
      <p:sp>
        <p:nvSpPr>
          <p:cNvPr id="29" name="Text 20"/>
          <p:cNvSpPr/>
          <p:nvPr/>
        </p:nvSpPr>
        <p:spPr>
          <a:xfrm>
            <a:off x="4857750" y="4722019"/>
            <a:ext cx="40005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Secure, role-based access to financial data</a:t>
            </a:r>
            <a:endParaRPr lang="en-US" sz="1046" dirty="0"/>
          </a:p>
        </p:txBody>
      </p:sp>
      <p:sp>
        <p:nvSpPr>
          <p:cNvPr id="30" name="Text 21"/>
          <p:cNvSpPr/>
          <p:nvPr/>
        </p:nvSpPr>
        <p:spPr>
          <a:xfrm>
            <a:off x="4857750" y="4979194"/>
            <a:ext cx="40005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Streamlined year-end closing and tax preparation</a:t>
            </a:r>
            <a:endParaRPr lang="en-US" sz="1046" dirty="0"/>
          </a:p>
        </p:txBody>
      </p:sp>
      <p:sp>
        <p:nvSpPr>
          <p:cNvPr id="31" name="Text 22"/>
          <p:cNvSpPr/>
          <p:nvPr/>
        </p:nvSpPr>
        <p:spPr>
          <a:xfrm>
            <a:off x="4857750" y="5236369"/>
            <a:ext cx="40005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Expert guidance on financial reporting compliance</a:t>
            </a:r>
            <a:endParaRPr lang="en-US" sz="1046" dirty="0"/>
          </a:p>
        </p:txBody>
      </p:sp>
      <p:sp>
        <p:nvSpPr>
          <p:cNvPr id="32" name="Text 23"/>
          <p:cNvSpPr/>
          <p:nvPr/>
        </p:nvSpPr>
        <p:spPr>
          <a:xfrm>
            <a:off x="4857750" y="5493544"/>
            <a:ext cx="40005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Ability to make adjusting entries with proper audit trail</a:t>
            </a:r>
            <a:endParaRPr lang="en-US" sz="10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1136</Words>
  <Application>Microsoft Office PowerPoint</Application>
  <PresentationFormat>On-screen Show (16:9)</PresentationFormat>
  <Paragraphs>183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Andrew Cortez</cp:lastModifiedBy>
  <cp:revision>3</cp:revision>
  <dcterms:created xsi:type="dcterms:W3CDTF">2025-09-26T19:59:58Z</dcterms:created>
  <dcterms:modified xsi:type="dcterms:W3CDTF">2025-09-26T20:33:49Z</dcterms:modified>
</cp:coreProperties>
</file>